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10287000" cx="18288000"/>
  <p:notesSz cx="6858000" cy="9144000"/>
  <p:embeddedFontLst>
    <p:embeddedFont>
      <p:font typeface="Teko"/>
      <p:bold r:id="rId18"/>
    </p:embeddedFont>
    <p:embeddedFont>
      <p:font typeface="Lato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Teko Medium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22" Type="http://schemas.openxmlformats.org/officeDocument/2006/relationships/font" Target="fonts/Lato-boldItalic.fntdata"/><Relationship Id="rId21" Type="http://schemas.openxmlformats.org/officeDocument/2006/relationships/font" Target="fonts/Lato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TekoMedium-bold.fntdata"/><Relationship Id="rId27" Type="http://schemas.openxmlformats.org/officeDocument/2006/relationships/font" Target="fonts/TekoMedium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Lato-regular.fntdata"/><Relationship Id="rId18" Type="http://schemas.openxmlformats.org/officeDocument/2006/relationships/font" Target="fonts/Teko-bold.fntdata"/></Relationships>
</file>

<file path=ppt/media/image1.png>
</file>

<file path=ppt/media/image10.jpg>
</file>

<file path=ppt/media/image1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43b993756c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Lato"/>
                <a:ea typeface="Lato"/>
                <a:cs typeface="Lato"/>
                <a:sym typeface="Lato"/>
              </a:rPr>
              <a:t>Zayd starts by </a:t>
            </a:r>
            <a:r>
              <a:rPr lang="en-US" sz="1200">
                <a:latin typeface="Lato"/>
                <a:ea typeface="Lato"/>
                <a:cs typeface="Lato"/>
                <a:sym typeface="Lato"/>
              </a:rPr>
              <a:t>introducing</a:t>
            </a:r>
            <a:r>
              <a:rPr lang="en-US" sz="1200">
                <a:latin typeface="Lato"/>
                <a:ea typeface="Lato"/>
                <a:cs typeface="Lato"/>
                <a:sym typeface="Lato"/>
              </a:rPr>
              <a:t> himself then Noor and Hasib follows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2" name="Google Shape;82;g243b993756c_2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5e21b8b8f3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g25e21b8b8f3_2_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5e21b8b8f3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7" name="Google Shape;207;g25e21b8b8f3_1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43b993756c_5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8" name="Google Shape;108;g243b993756c_5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5e21b8b8f3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44" name="Google Shape;144;g25e21b8b8f3_3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92fe36bf6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" name="Google Shape;152;g292fe36bf67_0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43b993756c_5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g243b993756c_5_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a266f7bd9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8" name="Google Shape;168;g2a266f7bd98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43b993756c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6" name="Google Shape;176;g243b993756c_5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43b993756c_5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g243b993756c_5_1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a1ad8454f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2a1ad8454fe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0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hyperlink" Target="http://drive.google.com/file/d/1mzoPnEpWGQSfudlT4hGMv0fOzCk6UcQ6/view" TargetMode="External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 b="7813" l="0" r="0" t="7813"/>
          <a:stretch/>
        </p:blipFill>
        <p:spPr>
          <a:xfrm>
            <a:off x="0" y="0"/>
            <a:ext cx="18288001" cy="10286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" name="Google Shape;85;p13"/>
          <p:cNvGrpSpPr/>
          <p:nvPr/>
        </p:nvGrpSpPr>
        <p:grpSpPr>
          <a:xfrm>
            <a:off x="14866004" y="6140576"/>
            <a:ext cx="10980397" cy="11029615"/>
            <a:chOff x="1813" y="0"/>
            <a:chExt cx="809173" cy="812800"/>
          </a:xfrm>
        </p:grpSpPr>
        <p:sp>
          <p:nvSpPr>
            <p:cNvPr id="86" name="Google Shape;86;p13"/>
            <p:cNvSpPr/>
            <p:nvPr/>
          </p:nvSpPr>
          <p:spPr>
            <a:xfrm>
              <a:off x="1813" y="0"/>
              <a:ext cx="809173" cy="81280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B8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" name="Google Shape;88;p13"/>
          <p:cNvGrpSpPr/>
          <p:nvPr/>
        </p:nvGrpSpPr>
        <p:grpSpPr>
          <a:xfrm>
            <a:off x="3968275" y="3050300"/>
            <a:ext cx="10210725" cy="4206698"/>
            <a:chOff x="-1261128" y="-9536"/>
            <a:chExt cx="13614300" cy="5608931"/>
          </a:xfrm>
        </p:grpSpPr>
        <p:sp>
          <p:nvSpPr>
            <p:cNvPr id="89" name="Google Shape;89;p13"/>
            <p:cNvSpPr txBox="1"/>
            <p:nvPr/>
          </p:nvSpPr>
          <p:spPr>
            <a:xfrm>
              <a:off x="-1261128" y="-9536"/>
              <a:ext cx="13614300" cy="2072700"/>
            </a:xfrm>
            <a:prstGeom prst="rect">
              <a:avLst/>
            </a:prstGeom>
            <a:noFill/>
            <a:ln>
              <a:noFill/>
            </a:ln>
            <a:effectLst>
              <a:outerShdw blurRad="828675" rotWithShape="0" algn="bl" dir="1020000" dist="95250">
                <a:srgbClr val="6CE5E8">
                  <a:alpha val="95000"/>
                </a:srgbClr>
              </a:outerShdw>
            </a:effectLst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100">
                  <a:solidFill>
                    <a:schemeClr val="lt1"/>
                  </a:solidFill>
                  <a:latin typeface="Teko Medium"/>
                  <a:ea typeface="Teko Medium"/>
                  <a:cs typeface="Teko Medium"/>
                  <a:sym typeface="Teko Medium"/>
                </a:rPr>
                <a:t>Project Phase 3</a:t>
              </a:r>
              <a:endParaRPr sz="10100"/>
            </a:p>
          </p:txBody>
        </p:sp>
        <p:sp>
          <p:nvSpPr>
            <p:cNvPr id="90" name="Google Shape;90;p13"/>
            <p:cNvSpPr txBox="1"/>
            <p:nvPr/>
          </p:nvSpPr>
          <p:spPr>
            <a:xfrm>
              <a:off x="0" y="2133795"/>
              <a:ext cx="11137500" cy="3465600"/>
            </a:xfrm>
            <a:prstGeom prst="rect">
              <a:avLst/>
            </a:prstGeom>
            <a:noFill/>
            <a:ln>
              <a:noFill/>
            </a:ln>
            <a:effectLst>
              <a:outerShdw blurRad="828675" rotWithShape="0" algn="bl" dir="1200000" dist="19050">
                <a:srgbClr val="6CE5E8">
                  <a:alpha val="95000"/>
                </a:srgbClr>
              </a:outerShdw>
            </a:effectLst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lang="en-US" sz="16886">
                  <a:solidFill>
                    <a:schemeClr val="lt1"/>
                  </a:solidFill>
                  <a:latin typeface="Teko Medium"/>
                  <a:ea typeface="Teko Medium"/>
                  <a:cs typeface="Teko Medium"/>
                  <a:sym typeface="Teko Medium"/>
                </a:rPr>
                <a:t>Checkers</a:t>
              </a:r>
              <a:endParaRPr/>
            </a:p>
          </p:txBody>
        </p:sp>
      </p:grpSp>
      <p:grpSp>
        <p:nvGrpSpPr>
          <p:cNvPr id="91" name="Google Shape;91;p13"/>
          <p:cNvGrpSpPr/>
          <p:nvPr/>
        </p:nvGrpSpPr>
        <p:grpSpPr>
          <a:xfrm>
            <a:off x="-1173901" y="-1098156"/>
            <a:ext cx="3452984" cy="3468461"/>
            <a:chOff x="1813" y="0"/>
            <a:chExt cx="809173" cy="812800"/>
          </a:xfrm>
        </p:grpSpPr>
        <p:sp>
          <p:nvSpPr>
            <p:cNvPr id="92" name="Google Shape;92;p13"/>
            <p:cNvSpPr/>
            <p:nvPr/>
          </p:nvSpPr>
          <p:spPr>
            <a:xfrm>
              <a:off x="1813" y="0"/>
              <a:ext cx="809173" cy="81280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B8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3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94" name="Google Shape;94;p13"/>
          <p:cNvCxnSpPr/>
          <p:nvPr/>
        </p:nvCxnSpPr>
        <p:spPr>
          <a:xfrm>
            <a:off x="-2693521" y="4895777"/>
            <a:ext cx="6492300" cy="0"/>
          </a:xfrm>
          <a:prstGeom prst="straightConnector1">
            <a:avLst/>
          </a:prstGeom>
          <a:noFill/>
          <a:ln cap="flat" cmpd="sng" w="57150">
            <a:solidFill>
              <a:srgbClr val="41B8D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" name="Google Shape;95;p13"/>
          <p:cNvCxnSpPr/>
          <p:nvPr/>
        </p:nvCxnSpPr>
        <p:spPr>
          <a:xfrm>
            <a:off x="14535836" y="4924352"/>
            <a:ext cx="6492300" cy="0"/>
          </a:xfrm>
          <a:prstGeom prst="straightConnector1">
            <a:avLst/>
          </a:prstGeom>
          <a:noFill/>
          <a:ln cap="flat" cmpd="sng" w="57150">
            <a:solidFill>
              <a:srgbClr val="41B8D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96" name="Google Shape;96;p13"/>
          <p:cNvGrpSpPr/>
          <p:nvPr/>
        </p:nvGrpSpPr>
        <p:grpSpPr>
          <a:xfrm>
            <a:off x="8244455" y="8312294"/>
            <a:ext cx="395362" cy="397134"/>
            <a:chOff x="1813" y="0"/>
            <a:chExt cx="809173" cy="812800"/>
          </a:xfrm>
        </p:grpSpPr>
        <p:sp>
          <p:nvSpPr>
            <p:cNvPr id="97" name="Google Shape;97;p13"/>
            <p:cNvSpPr/>
            <p:nvPr/>
          </p:nvSpPr>
          <p:spPr>
            <a:xfrm>
              <a:off x="1813" y="0"/>
              <a:ext cx="809173" cy="81280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38100">
              <a:solidFill>
                <a:srgbClr val="41B8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3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9" name="Google Shape;99;p13"/>
          <p:cNvSpPr txBox="1"/>
          <p:nvPr/>
        </p:nvSpPr>
        <p:spPr>
          <a:xfrm>
            <a:off x="3840300" y="8904825"/>
            <a:ext cx="10607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By CS 301 Group 1</a:t>
            </a:r>
            <a:endParaRPr sz="1900"/>
          </a:p>
        </p:txBody>
      </p:sp>
      <p:grpSp>
        <p:nvGrpSpPr>
          <p:cNvPr id="100" name="Google Shape;100;p13"/>
          <p:cNvGrpSpPr/>
          <p:nvPr/>
        </p:nvGrpSpPr>
        <p:grpSpPr>
          <a:xfrm>
            <a:off x="8946315" y="8312294"/>
            <a:ext cx="395362" cy="397134"/>
            <a:chOff x="1813" y="0"/>
            <a:chExt cx="809173" cy="812800"/>
          </a:xfrm>
        </p:grpSpPr>
        <p:sp>
          <p:nvSpPr>
            <p:cNvPr id="101" name="Google Shape;101;p13"/>
            <p:cNvSpPr/>
            <p:nvPr/>
          </p:nvSpPr>
          <p:spPr>
            <a:xfrm>
              <a:off x="1813" y="0"/>
              <a:ext cx="809173" cy="81280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38100">
              <a:solidFill>
                <a:srgbClr val="41B8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3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" name="Google Shape;103;p13"/>
          <p:cNvGrpSpPr/>
          <p:nvPr/>
        </p:nvGrpSpPr>
        <p:grpSpPr>
          <a:xfrm>
            <a:off x="9648175" y="8312294"/>
            <a:ext cx="395362" cy="397134"/>
            <a:chOff x="1813" y="0"/>
            <a:chExt cx="809173" cy="812800"/>
          </a:xfrm>
        </p:grpSpPr>
        <p:sp>
          <p:nvSpPr>
            <p:cNvPr id="104" name="Google Shape;104;p13"/>
            <p:cNvSpPr/>
            <p:nvPr/>
          </p:nvSpPr>
          <p:spPr>
            <a:xfrm>
              <a:off x="1813" y="0"/>
              <a:ext cx="809173" cy="81280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38100">
              <a:solidFill>
                <a:srgbClr val="41B8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3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2"/>
          <p:cNvPicPr preferRelativeResize="0"/>
          <p:nvPr/>
        </p:nvPicPr>
        <p:blipFill rotWithShape="1">
          <a:blip r:embed="rId3">
            <a:alphaModFix/>
          </a:blip>
          <a:srcRect b="7819" l="0" r="0" t="7827"/>
          <a:stretch/>
        </p:blipFill>
        <p:spPr>
          <a:xfrm>
            <a:off x="0" y="0"/>
            <a:ext cx="18288001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2"/>
          <p:cNvSpPr txBox="1"/>
          <p:nvPr/>
        </p:nvSpPr>
        <p:spPr>
          <a:xfrm>
            <a:off x="2773950" y="111425"/>
            <a:ext cx="12740100" cy="1847100"/>
          </a:xfrm>
          <a:prstGeom prst="rect">
            <a:avLst/>
          </a:prstGeom>
          <a:noFill/>
          <a:ln>
            <a:noFill/>
          </a:ln>
          <a:effectLst>
            <a:outerShdw blurRad="828675" rotWithShape="0" algn="bl" dir="900000" dist="19050">
              <a:srgbClr val="6CE5E8">
                <a:alpha val="95000"/>
              </a:srgbClr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0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rPr>
              <a:t>Members Contribution </a:t>
            </a:r>
            <a:endParaRPr sz="12000">
              <a:solidFill>
                <a:schemeClr val="lt1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pic>
        <p:nvPicPr>
          <p:cNvPr id="201" name="Google Shape;20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1038" y="5465650"/>
            <a:ext cx="8585925" cy="462292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2"/>
          <p:cNvSpPr txBox="1"/>
          <p:nvPr/>
        </p:nvSpPr>
        <p:spPr>
          <a:xfrm>
            <a:off x="1027225" y="1812750"/>
            <a:ext cx="50778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0164"/>
                </a:solidFill>
                <a:latin typeface="Teko"/>
                <a:ea typeface="Teko"/>
                <a:cs typeface="Teko"/>
                <a:sym typeface="Teko"/>
              </a:rPr>
              <a:t>Zayd:</a:t>
            </a:r>
            <a:endParaRPr b="1" sz="3000">
              <a:solidFill>
                <a:srgbClr val="FF0164"/>
              </a:solidFill>
              <a:latin typeface="Teko"/>
              <a:ea typeface="Teko"/>
              <a:cs typeface="Teko"/>
              <a:sym typeface="Teko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0164"/>
              </a:buClr>
              <a:buSzPts val="3000"/>
              <a:buFont typeface="Teko"/>
              <a:buChar char="●"/>
            </a:pPr>
            <a:r>
              <a:rPr b="1" lang="en-US" sz="3000">
                <a:solidFill>
                  <a:srgbClr val="FF0164"/>
                </a:solidFill>
                <a:latin typeface="Teko"/>
                <a:ea typeface="Teko"/>
                <a:cs typeface="Teko"/>
                <a:sym typeface="Teko"/>
              </a:rPr>
              <a:t>Player object</a:t>
            </a:r>
            <a:endParaRPr b="1" sz="3000">
              <a:solidFill>
                <a:srgbClr val="FF0164"/>
              </a:solidFill>
              <a:latin typeface="Teko"/>
              <a:ea typeface="Teko"/>
              <a:cs typeface="Teko"/>
              <a:sym typeface="Teko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0164"/>
              </a:buClr>
              <a:buSzPts val="3000"/>
              <a:buFont typeface="Teko"/>
              <a:buChar char="●"/>
            </a:pPr>
            <a:r>
              <a:rPr b="1" lang="en-US" sz="3000">
                <a:solidFill>
                  <a:srgbClr val="FF0164"/>
                </a:solidFill>
                <a:latin typeface="Teko"/>
                <a:ea typeface="Teko"/>
                <a:cs typeface="Teko"/>
                <a:sym typeface="Teko"/>
              </a:rPr>
              <a:t>Main program</a:t>
            </a:r>
            <a:endParaRPr b="1" sz="3000">
              <a:solidFill>
                <a:srgbClr val="FF0164"/>
              </a:solidFill>
              <a:latin typeface="Teko"/>
              <a:ea typeface="Teko"/>
              <a:cs typeface="Teko"/>
              <a:sym typeface="Teko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0164"/>
              </a:buClr>
              <a:buSzPts val="3000"/>
              <a:buFont typeface="Teko"/>
              <a:buChar char="●"/>
            </a:pPr>
            <a:r>
              <a:rPr b="1" lang="en-US" sz="3000">
                <a:solidFill>
                  <a:srgbClr val="FF0164"/>
                </a:solidFill>
                <a:latin typeface="Teko"/>
                <a:ea typeface="Teko"/>
                <a:cs typeface="Teko"/>
                <a:sym typeface="Teko"/>
              </a:rPr>
              <a:t>Ensure every element works together in the program</a:t>
            </a:r>
            <a:endParaRPr b="1" sz="3000">
              <a:solidFill>
                <a:srgbClr val="FF0164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203" name="Google Shape;203;p22"/>
          <p:cNvSpPr txBox="1"/>
          <p:nvPr/>
        </p:nvSpPr>
        <p:spPr>
          <a:xfrm>
            <a:off x="6961950" y="1812750"/>
            <a:ext cx="43641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66FF66"/>
                </a:solidFill>
                <a:latin typeface="Teko"/>
                <a:ea typeface="Teko"/>
                <a:cs typeface="Teko"/>
                <a:sym typeface="Teko"/>
              </a:rPr>
              <a:t>Noor:</a:t>
            </a:r>
            <a:endParaRPr b="1" sz="3000">
              <a:solidFill>
                <a:srgbClr val="66FF66"/>
              </a:solidFill>
              <a:latin typeface="Teko"/>
              <a:ea typeface="Teko"/>
              <a:cs typeface="Teko"/>
              <a:sym typeface="Teko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6FF66"/>
              </a:buClr>
              <a:buSzPts val="3000"/>
              <a:buFont typeface="Teko"/>
              <a:buChar char="●"/>
            </a:pPr>
            <a:r>
              <a:rPr b="1" lang="en-US" sz="3000">
                <a:solidFill>
                  <a:srgbClr val="66FF66"/>
                </a:solidFill>
                <a:latin typeface="Teko"/>
                <a:ea typeface="Teko"/>
                <a:cs typeface="Teko"/>
                <a:sym typeface="Teko"/>
              </a:rPr>
              <a:t>Board object</a:t>
            </a:r>
            <a:endParaRPr b="1" sz="3000">
              <a:solidFill>
                <a:srgbClr val="66FF66"/>
              </a:solidFill>
              <a:latin typeface="Teko"/>
              <a:ea typeface="Teko"/>
              <a:cs typeface="Teko"/>
              <a:sym typeface="Teko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6FF66"/>
              </a:buClr>
              <a:buSzPts val="3000"/>
              <a:buFont typeface="Teko"/>
              <a:buChar char="●"/>
            </a:pPr>
            <a:r>
              <a:rPr b="1" lang="en-US" sz="3000">
                <a:solidFill>
                  <a:srgbClr val="66FF66"/>
                </a:solidFill>
                <a:latin typeface="Teko"/>
                <a:ea typeface="Teko"/>
                <a:cs typeface="Teko"/>
                <a:sym typeface="Teko"/>
              </a:rPr>
              <a:t>Formatting the board and making it look nice</a:t>
            </a:r>
            <a:endParaRPr b="1" sz="3000">
              <a:solidFill>
                <a:srgbClr val="66FF66"/>
              </a:solidFill>
              <a:latin typeface="Teko"/>
              <a:ea typeface="Teko"/>
              <a:cs typeface="Teko"/>
              <a:sym typeface="Teko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6FF66"/>
              </a:buClr>
              <a:buSzPts val="3000"/>
              <a:buFont typeface="Teko"/>
              <a:buChar char="●"/>
            </a:pPr>
            <a:r>
              <a:rPr b="1" lang="en-US" sz="3000">
                <a:solidFill>
                  <a:srgbClr val="66FF66"/>
                </a:solidFill>
                <a:latin typeface="Teko"/>
                <a:ea typeface="Teko"/>
                <a:cs typeface="Teko"/>
                <a:sym typeface="Teko"/>
              </a:rPr>
              <a:t>Updating board properly</a:t>
            </a:r>
            <a:endParaRPr b="1" sz="3000">
              <a:solidFill>
                <a:srgbClr val="66FF66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204" name="Google Shape;204;p22"/>
          <p:cNvSpPr txBox="1"/>
          <p:nvPr/>
        </p:nvSpPr>
        <p:spPr>
          <a:xfrm>
            <a:off x="13018750" y="1812750"/>
            <a:ext cx="50778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15CFFF"/>
                </a:solidFill>
                <a:latin typeface="Teko"/>
                <a:ea typeface="Teko"/>
                <a:cs typeface="Teko"/>
                <a:sym typeface="Teko"/>
              </a:rPr>
              <a:t>Hasib:</a:t>
            </a:r>
            <a:endParaRPr b="1" sz="3000">
              <a:solidFill>
                <a:srgbClr val="15CFFF"/>
              </a:solidFill>
              <a:latin typeface="Teko"/>
              <a:ea typeface="Teko"/>
              <a:cs typeface="Teko"/>
              <a:sym typeface="Teko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5CFFF"/>
              </a:buClr>
              <a:buSzPts val="3000"/>
              <a:buFont typeface="Teko"/>
              <a:buChar char="●"/>
            </a:pPr>
            <a:r>
              <a:rPr b="1" lang="en-US" sz="3000">
                <a:solidFill>
                  <a:srgbClr val="15CFFF"/>
                </a:solidFill>
                <a:latin typeface="Teko"/>
                <a:ea typeface="Teko"/>
                <a:cs typeface="Teko"/>
                <a:sym typeface="Teko"/>
              </a:rPr>
              <a:t>Piece object</a:t>
            </a:r>
            <a:endParaRPr b="1" sz="3000">
              <a:solidFill>
                <a:srgbClr val="15CFFF"/>
              </a:solidFill>
              <a:latin typeface="Teko"/>
              <a:ea typeface="Teko"/>
              <a:cs typeface="Teko"/>
              <a:sym typeface="Teko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5CFFF"/>
              </a:buClr>
              <a:buSzPts val="3000"/>
              <a:buFont typeface="Teko"/>
              <a:buChar char="●"/>
            </a:pPr>
            <a:r>
              <a:rPr b="1" lang="en-US" sz="3000">
                <a:solidFill>
                  <a:srgbClr val="15CFFF"/>
                </a:solidFill>
                <a:latin typeface="Teko"/>
                <a:ea typeface="Teko"/>
                <a:cs typeface="Teko"/>
                <a:sym typeface="Teko"/>
              </a:rPr>
              <a:t>Keeping track of the piece variables</a:t>
            </a:r>
            <a:endParaRPr b="1" sz="3000">
              <a:solidFill>
                <a:srgbClr val="15CFFF"/>
              </a:solidFill>
              <a:latin typeface="Teko"/>
              <a:ea typeface="Teko"/>
              <a:cs typeface="Teko"/>
              <a:sym typeface="Teko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5CFFF"/>
              </a:buClr>
              <a:buSzPts val="3000"/>
              <a:buFont typeface="Teko"/>
              <a:buChar char="●"/>
            </a:pPr>
            <a:r>
              <a:rPr b="1" lang="en-US" sz="3000">
                <a:solidFill>
                  <a:srgbClr val="15CFFF"/>
                </a:solidFill>
                <a:latin typeface="Teko"/>
                <a:ea typeface="Teko"/>
                <a:cs typeface="Teko"/>
                <a:sym typeface="Teko"/>
              </a:rPr>
              <a:t>Making sure they update properly</a:t>
            </a:r>
            <a:endParaRPr b="1" sz="3000">
              <a:solidFill>
                <a:srgbClr val="15CFFF"/>
              </a:solidFill>
              <a:latin typeface="Teko"/>
              <a:ea typeface="Teko"/>
              <a:cs typeface="Teko"/>
              <a:sym typeface="Tek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3"/>
          <p:cNvPicPr preferRelativeResize="0"/>
          <p:nvPr/>
        </p:nvPicPr>
        <p:blipFill rotWithShape="1">
          <a:blip r:embed="rId3">
            <a:alphaModFix/>
          </a:blip>
          <a:srcRect b="7819" l="0" r="0" t="7827"/>
          <a:stretch/>
        </p:blipFill>
        <p:spPr>
          <a:xfrm>
            <a:off x="0" y="0"/>
            <a:ext cx="18288001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"/>
          <p:cNvSpPr txBox="1"/>
          <p:nvPr/>
        </p:nvSpPr>
        <p:spPr>
          <a:xfrm>
            <a:off x="1028700" y="967675"/>
            <a:ext cx="11669700" cy="1847100"/>
          </a:xfrm>
          <a:prstGeom prst="rect">
            <a:avLst/>
          </a:prstGeom>
          <a:noFill/>
          <a:ln>
            <a:noFill/>
          </a:ln>
          <a:effectLst>
            <a:outerShdw blurRad="828675" rotWithShape="0" algn="bl" dir="900000" dist="19050">
              <a:srgbClr val="6CE5E8">
                <a:alpha val="95000"/>
              </a:srgbClr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0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rPr>
              <a:t>What we learned</a:t>
            </a:r>
            <a:endParaRPr sz="12000">
              <a:solidFill>
                <a:schemeClr val="lt1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211" name="Google Shape;211;p23"/>
          <p:cNvSpPr txBox="1"/>
          <p:nvPr/>
        </p:nvSpPr>
        <p:spPr>
          <a:xfrm>
            <a:off x="1028700" y="3266200"/>
            <a:ext cx="8791200" cy="3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Clr>
                <a:srgbClr val="40B8D5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Development</a:t>
            </a: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scope increases in size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Clr>
                <a:srgbClr val="40B8D5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Reaching goals in time is neeccersaty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Clr>
                <a:srgbClr val="40B8D5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Being familiar with code is needed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Clr>
                <a:srgbClr val="40B8D5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Keep track of every function and variable within the program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Clr>
                <a:srgbClr val="40B8D5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Working in a team can be difficult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2" name="Google Shape;212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838378" y="4699784"/>
            <a:ext cx="7449621" cy="55872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4"/>
          <p:cNvPicPr preferRelativeResize="0"/>
          <p:nvPr/>
        </p:nvPicPr>
        <p:blipFill rotWithShape="1">
          <a:blip r:embed="rId3">
            <a:alphaModFix/>
          </a:blip>
          <a:srcRect b="7824" l="0" r="0" t="7825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4"/>
          <p:cNvSpPr txBox="1"/>
          <p:nvPr/>
        </p:nvSpPr>
        <p:spPr>
          <a:xfrm>
            <a:off x="5618824" y="3843195"/>
            <a:ext cx="7135200" cy="1847100"/>
          </a:xfrm>
          <a:prstGeom prst="rect">
            <a:avLst/>
          </a:prstGeom>
          <a:noFill/>
          <a:ln>
            <a:noFill/>
          </a:ln>
          <a:effectLst>
            <a:outerShdw blurRad="828675" rotWithShape="0" algn="bl" dir="1020000" dist="19050">
              <a:srgbClr val="6CE5E8">
                <a:alpha val="94000"/>
              </a:srgbClr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0" u="none" cap="none" strike="noStrik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rPr>
              <a:t>THANK YOU!</a:t>
            </a:r>
            <a:endParaRPr/>
          </a:p>
        </p:txBody>
      </p:sp>
      <p:sp>
        <p:nvSpPr>
          <p:cNvPr id="219" name="Google Shape;219;p24"/>
          <p:cNvSpPr txBox="1"/>
          <p:nvPr/>
        </p:nvSpPr>
        <p:spPr>
          <a:xfrm>
            <a:off x="5703818" y="5788317"/>
            <a:ext cx="6880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0" name="Google Shape;220;p24"/>
          <p:cNvCxnSpPr/>
          <p:nvPr/>
        </p:nvCxnSpPr>
        <p:spPr>
          <a:xfrm rot="-5412670">
            <a:off x="5334377" y="-1359699"/>
            <a:ext cx="7534326" cy="0"/>
          </a:xfrm>
          <a:prstGeom prst="straightConnector1">
            <a:avLst/>
          </a:prstGeom>
          <a:noFill/>
          <a:ln cap="flat" cmpd="sng" w="57150">
            <a:solidFill>
              <a:srgbClr val="41B8D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1" name="Google Shape;221;p24"/>
          <p:cNvCxnSpPr/>
          <p:nvPr/>
        </p:nvCxnSpPr>
        <p:spPr>
          <a:xfrm rot="-5412670">
            <a:off x="5376837" y="11596567"/>
            <a:ext cx="7534326" cy="0"/>
          </a:xfrm>
          <a:prstGeom prst="straightConnector1">
            <a:avLst/>
          </a:prstGeom>
          <a:noFill/>
          <a:ln cap="flat" cmpd="sng" w="57150">
            <a:solidFill>
              <a:srgbClr val="41B8D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2" name="Google Shape;222;p24"/>
          <p:cNvCxnSpPr/>
          <p:nvPr/>
        </p:nvCxnSpPr>
        <p:spPr>
          <a:xfrm>
            <a:off x="-2738463" y="4681395"/>
            <a:ext cx="7534326" cy="0"/>
          </a:xfrm>
          <a:prstGeom prst="straightConnector1">
            <a:avLst/>
          </a:prstGeom>
          <a:noFill/>
          <a:ln cap="flat" cmpd="sng" w="57150">
            <a:solidFill>
              <a:srgbClr val="41B8D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3" name="Google Shape;223;p24"/>
          <p:cNvCxnSpPr/>
          <p:nvPr/>
        </p:nvCxnSpPr>
        <p:spPr>
          <a:xfrm>
            <a:off x="13492137" y="4624245"/>
            <a:ext cx="7534326" cy="0"/>
          </a:xfrm>
          <a:prstGeom prst="straightConnector1">
            <a:avLst/>
          </a:prstGeom>
          <a:noFill/>
          <a:ln cap="flat" cmpd="sng" w="57150">
            <a:solidFill>
              <a:srgbClr val="41B8D5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4"/>
          <p:cNvPicPr preferRelativeResize="0"/>
          <p:nvPr/>
        </p:nvPicPr>
        <p:blipFill rotWithShape="1">
          <a:blip r:embed="rId3">
            <a:alphaModFix/>
          </a:blip>
          <a:srcRect b="21875" l="0" r="0" t="21875"/>
          <a:stretch/>
        </p:blipFill>
        <p:spPr>
          <a:xfrm>
            <a:off x="0" y="0"/>
            <a:ext cx="18288000" cy="102870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" name="Google Shape;111;p14"/>
          <p:cNvGrpSpPr/>
          <p:nvPr/>
        </p:nvGrpSpPr>
        <p:grpSpPr>
          <a:xfrm>
            <a:off x="527634" y="2274787"/>
            <a:ext cx="17415655" cy="6436892"/>
            <a:chOff x="0" y="-38100"/>
            <a:chExt cx="4586809" cy="1695302"/>
          </a:xfrm>
        </p:grpSpPr>
        <p:sp>
          <p:nvSpPr>
            <p:cNvPr id="112" name="Google Shape;112;p14"/>
            <p:cNvSpPr/>
            <p:nvPr/>
          </p:nvSpPr>
          <p:spPr>
            <a:xfrm>
              <a:off x="0" y="0"/>
              <a:ext cx="4586809" cy="1657202"/>
            </a:xfrm>
            <a:custGeom>
              <a:rect b="b" l="l" r="r" t="t"/>
              <a:pathLst>
                <a:path extrusionOk="0" h="1657202" w="4586809">
                  <a:moveTo>
                    <a:pt x="0" y="0"/>
                  </a:moveTo>
                  <a:lnTo>
                    <a:pt x="4586809" y="0"/>
                  </a:lnTo>
                  <a:lnTo>
                    <a:pt x="4586809" y="1657202"/>
                  </a:lnTo>
                  <a:lnTo>
                    <a:pt x="0" y="1657202"/>
                  </a:lnTo>
                  <a:close/>
                </a:path>
              </a:pathLst>
            </a:custGeom>
            <a:solidFill>
              <a:srgbClr val="41B8D5"/>
            </a:solidFill>
            <a:ln>
              <a:noFill/>
            </a:ln>
          </p:spPr>
        </p:sp>
        <p:sp>
          <p:nvSpPr>
            <p:cNvPr id="113" name="Google Shape;113;p14"/>
            <p:cNvSpPr txBox="1"/>
            <p:nvPr/>
          </p:nvSpPr>
          <p:spPr>
            <a:xfrm>
              <a:off x="0" y="-38100"/>
              <a:ext cx="812700" cy="85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" name="Google Shape;114;p14"/>
          <p:cNvGrpSpPr/>
          <p:nvPr/>
        </p:nvGrpSpPr>
        <p:grpSpPr>
          <a:xfrm>
            <a:off x="527634" y="2122387"/>
            <a:ext cx="17221261" cy="6436892"/>
            <a:chOff x="0" y="-38100"/>
            <a:chExt cx="4535611" cy="1695302"/>
          </a:xfrm>
        </p:grpSpPr>
        <p:sp>
          <p:nvSpPr>
            <p:cNvPr id="115" name="Google Shape;115;p14"/>
            <p:cNvSpPr/>
            <p:nvPr/>
          </p:nvSpPr>
          <p:spPr>
            <a:xfrm>
              <a:off x="0" y="0"/>
              <a:ext cx="4535611" cy="1657202"/>
            </a:xfrm>
            <a:custGeom>
              <a:rect b="b" l="l" r="r" t="t"/>
              <a:pathLst>
                <a:path extrusionOk="0" h="1657202" w="4535611">
                  <a:moveTo>
                    <a:pt x="0" y="0"/>
                  </a:moveTo>
                  <a:lnTo>
                    <a:pt x="4535611" y="0"/>
                  </a:lnTo>
                  <a:lnTo>
                    <a:pt x="4535611" y="1657202"/>
                  </a:lnTo>
                  <a:lnTo>
                    <a:pt x="0" y="165720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116" name="Google Shape;116;p14"/>
            <p:cNvSpPr txBox="1"/>
            <p:nvPr/>
          </p:nvSpPr>
          <p:spPr>
            <a:xfrm>
              <a:off x="0" y="-38100"/>
              <a:ext cx="812700" cy="85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7" name="Google Shape;117;p14"/>
          <p:cNvPicPr preferRelativeResize="0"/>
          <p:nvPr/>
        </p:nvPicPr>
        <p:blipFill rotWithShape="1">
          <a:blip r:embed="rId4">
            <a:alphaModFix/>
          </a:blip>
          <a:srcRect b="16289" l="0" r="0" t="16289"/>
          <a:stretch/>
        </p:blipFill>
        <p:spPr>
          <a:xfrm>
            <a:off x="527625" y="2274775"/>
            <a:ext cx="9321300" cy="6284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4"/>
          <p:cNvSpPr txBox="1"/>
          <p:nvPr/>
        </p:nvSpPr>
        <p:spPr>
          <a:xfrm>
            <a:off x="1028700" y="4327294"/>
            <a:ext cx="9321300" cy="1854300"/>
          </a:xfrm>
          <a:prstGeom prst="rect">
            <a:avLst/>
          </a:prstGeom>
          <a:noFill/>
          <a:ln>
            <a:noFill/>
          </a:ln>
          <a:effectLst>
            <a:outerShdw blurRad="571500" rotWithShape="0" algn="bl" dir="660000" dist="19050">
              <a:srgbClr val="6CE5E8">
                <a:alpha val="95000"/>
              </a:srgbClr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46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rPr>
              <a:t>Table of Contents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9" name="Google Shape;119;p14"/>
          <p:cNvSpPr txBox="1"/>
          <p:nvPr/>
        </p:nvSpPr>
        <p:spPr>
          <a:xfrm>
            <a:off x="10941675" y="2571725"/>
            <a:ext cx="6535500" cy="73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Project Description</a:t>
            </a:r>
            <a:endParaRPr sz="3000">
              <a:solidFill>
                <a:schemeClr val="lt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Development Details</a:t>
            </a:r>
            <a:endParaRPr sz="3000">
              <a:solidFill>
                <a:schemeClr val="lt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Main </a:t>
            </a:r>
            <a:r>
              <a:rPr lang="en-US" sz="300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Strength</a:t>
            </a:r>
            <a:r>
              <a:rPr lang="en-US" sz="300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 of </a:t>
            </a:r>
            <a:r>
              <a:rPr lang="en-US" sz="300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the</a:t>
            </a:r>
            <a:r>
              <a:rPr lang="en-US" sz="300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 project</a:t>
            </a:r>
            <a:endParaRPr sz="3000">
              <a:solidFill>
                <a:schemeClr val="lt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Testing Phase</a:t>
            </a:r>
            <a:endParaRPr sz="3000">
              <a:solidFill>
                <a:schemeClr val="lt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Project Demo</a:t>
            </a:r>
            <a:endParaRPr sz="3000">
              <a:solidFill>
                <a:schemeClr val="lt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Members Contribution</a:t>
            </a:r>
            <a:endParaRPr sz="3000">
              <a:solidFill>
                <a:schemeClr val="lt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What we learned from this project?</a:t>
            </a:r>
            <a:endParaRPr sz="3000">
              <a:solidFill>
                <a:schemeClr val="lt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3000">
              <a:solidFill>
                <a:schemeClr val="lt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0" name="Google Shape;120;p14"/>
          <p:cNvCxnSpPr/>
          <p:nvPr/>
        </p:nvCxnSpPr>
        <p:spPr>
          <a:xfrm>
            <a:off x="9927975" y="2271350"/>
            <a:ext cx="32100" cy="6405600"/>
          </a:xfrm>
          <a:prstGeom prst="straightConnector1">
            <a:avLst/>
          </a:prstGeom>
          <a:noFill/>
          <a:ln cap="flat" cmpd="sng" w="57150">
            <a:solidFill>
              <a:srgbClr val="41B8D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1" name="Google Shape;121;p14"/>
          <p:cNvGrpSpPr/>
          <p:nvPr/>
        </p:nvGrpSpPr>
        <p:grpSpPr>
          <a:xfrm>
            <a:off x="10834950" y="3339212"/>
            <a:ext cx="395362" cy="375026"/>
            <a:chOff x="1813" y="0"/>
            <a:chExt cx="809173" cy="812800"/>
          </a:xfrm>
        </p:grpSpPr>
        <p:sp>
          <p:nvSpPr>
            <p:cNvPr id="122" name="Google Shape;122;p14"/>
            <p:cNvSpPr/>
            <p:nvPr/>
          </p:nvSpPr>
          <p:spPr>
            <a:xfrm>
              <a:off x="1813" y="0"/>
              <a:ext cx="809173" cy="81280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1B8D5"/>
            </a:solidFill>
            <a:ln cap="flat" cmpd="sng" w="38100">
              <a:solidFill>
                <a:srgbClr val="41B8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4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" name="Google Shape;124;p14"/>
          <p:cNvGrpSpPr/>
          <p:nvPr/>
        </p:nvGrpSpPr>
        <p:grpSpPr>
          <a:xfrm>
            <a:off x="10834950" y="4012362"/>
            <a:ext cx="395362" cy="375026"/>
            <a:chOff x="1813" y="0"/>
            <a:chExt cx="809173" cy="812800"/>
          </a:xfrm>
        </p:grpSpPr>
        <p:sp>
          <p:nvSpPr>
            <p:cNvPr id="125" name="Google Shape;125;p14"/>
            <p:cNvSpPr/>
            <p:nvPr/>
          </p:nvSpPr>
          <p:spPr>
            <a:xfrm>
              <a:off x="1813" y="0"/>
              <a:ext cx="809173" cy="81280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1B8D5"/>
            </a:solidFill>
            <a:ln cap="flat" cmpd="sng" w="38100">
              <a:solidFill>
                <a:srgbClr val="41B8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4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" name="Google Shape;127;p14"/>
          <p:cNvGrpSpPr/>
          <p:nvPr/>
        </p:nvGrpSpPr>
        <p:grpSpPr>
          <a:xfrm>
            <a:off x="10834950" y="4672850"/>
            <a:ext cx="395362" cy="375026"/>
            <a:chOff x="1813" y="0"/>
            <a:chExt cx="809173" cy="812800"/>
          </a:xfrm>
        </p:grpSpPr>
        <p:sp>
          <p:nvSpPr>
            <p:cNvPr id="128" name="Google Shape;128;p14"/>
            <p:cNvSpPr/>
            <p:nvPr/>
          </p:nvSpPr>
          <p:spPr>
            <a:xfrm>
              <a:off x="1813" y="0"/>
              <a:ext cx="809173" cy="81280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1B8D5"/>
            </a:solidFill>
            <a:ln cap="flat" cmpd="sng" w="38100">
              <a:solidFill>
                <a:srgbClr val="41B8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4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" name="Google Shape;130;p14"/>
          <p:cNvGrpSpPr/>
          <p:nvPr/>
        </p:nvGrpSpPr>
        <p:grpSpPr>
          <a:xfrm>
            <a:off x="10834950" y="5366675"/>
            <a:ext cx="395362" cy="375026"/>
            <a:chOff x="1813" y="0"/>
            <a:chExt cx="809173" cy="812800"/>
          </a:xfrm>
        </p:grpSpPr>
        <p:sp>
          <p:nvSpPr>
            <p:cNvPr id="131" name="Google Shape;131;p14"/>
            <p:cNvSpPr/>
            <p:nvPr/>
          </p:nvSpPr>
          <p:spPr>
            <a:xfrm>
              <a:off x="1813" y="0"/>
              <a:ext cx="809173" cy="81280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1B8D5"/>
            </a:solidFill>
            <a:ln cap="flat" cmpd="sng" w="38100">
              <a:solidFill>
                <a:srgbClr val="41B8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4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3" name="Google Shape;133;p14"/>
          <p:cNvGrpSpPr/>
          <p:nvPr/>
        </p:nvGrpSpPr>
        <p:grpSpPr>
          <a:xfrm>
            <a:off x="10834950" y="6050975"/>
            <a:ext cx="395362" cy="375026"/>
            <a:chOff x="1813" y="0"/>
            <a:chExt cx="809173" cy="812800"/>
          </a:xfrm>
        </p:grpSpPr>
        <p:sp>
          <p:nvSpPr>
            <p:cNvPr id="134" name="Google Shape;134;p14"/>
            <p:cNvSpPr/>
            <p:nvPr/>
          </p:nvSpPr>
          <p:spPr>
            <a:xfrm>
              <a:off x="1813" y="0"/>
              <a:ext cx="809173" cy="81280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1B8D5"/>
            </a:solidFill>
            <a:ln cap="flat" cmpd="sng" w="38100">
              <a:solidFill>
                <a:srgbClr val="41B8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4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" name="Google Shape;136;p14"/>
          <p:cNvGrpSpPr/>
          <p:nvPr/>
        </p:nvGrpSpPr>
        <p:grpSpPr>
          <a:xfrm>
            <a:off x="10834950" y="2589862"/>
            <a:ext cx="395362" cy="375026"/>
            <a:chOff x="1813" y="0"/>
            <a:chExt cx="809173" cy="812800"/>
          </a:xfrm>
        </p:grpSpPr>
        <p:sp>
          <p:nvSpPr>
            <p:cNvPr id="137" name="Google Shape;137;p14"/>
            <p:cNvSpPr/>
            <p:nvPr/>
          </p:nvSpPr>
          <p:spPr>
            <a:xfrm>
              <a:off x="1813" y="0"/>
              <a:ext cx="809173" cy="81280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1B8D5"/>
            </a:solidFill>
            <a:ln cap="flat" cmpd="sng" w="38100">
              <a:solidFill>
                <a:srgbClr val="41B8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4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" name="Google Shape;139;p14"/>
          <p:cNvGrpSpPr/>
          <p:nvPr/>
        </p:nvGrpSpPr>
        <p:grpSpPr>
          <a:xfrm>
            <a:off x="10834950" y="6755825"/>
            <a:ext cx="395362" cy="375026"/>
            <a:chOff x="1813" y="0"/>
            <a:chExt cx="809173" cy="812800"/>
          </a:xfrm>
        </p:grpSpPr>
        <p:sp>
          <p:nvSpPr>
            <p:cNvPr id="140" name="Google Shape;140;p14"/>
            <p:cNvSpPr/>
            <p:nvPr/>
          </p:nvSpPr>
          <p:spPr>
            <a:xfrm>
              <a:off x="1813" y="0"/>
              <a:ext cx="809173" cy="81280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1B8D5"/>
            </a:solidFill>
            <a:ln cap="flat" cmpd="sng" w="38100">
              <a:solidFill>
                <a:srgbClr val="41B8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4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5"/>
          <p:cNvPicPr preferRelativeResize="0"/>
          <p:nvPr/>
        </p:nvPicPr>
        <p:blipFill rotWithShape="1">
          <a:blip r:embed="rId3">
            <a:alphaModFix/>
          </a:blip>
          <a:srcRect b="7819" l="0" r="0" t="7827"/>
          <a:stretch/>
        </p:blipFill>
        <p:spPr>
          <a:xfrm>
            <a:off x="0" y="0"/>
            <a:ext cx="18288001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5"/>
          <p:cNvSpPr txBox="1"/>
          <p:nvPr/>
        </p:nvSpPr>
        <p:spPr>
          <a:xfrm>
            <a:off x="817500" y="882875"/>
            <a:ext cx="14597700" cy="1847100"/>
          </a:xfrm>
          <a:prstGeom prst="rect">
            <a:avLst/>
          </a:prstGeom>
          <a:noFill/>
          <a:ln>
            <a:noFill/>
          </a:ln>
          <a:effectLst>
            <a:outerShdw blurRad="828675" rotWithShape="0" algn="bl" dir="1080000" dist="19050">
              <a:srgbClr val="6CE5E8">
                <a:alpha val="95000"/>
              </a:srgbClr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0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rPr>
              <a:t>Project Description</a:t>
            </a:r>
            <a:endParaRPr sz="12000">
              <a:solidFill>
                <a:schemeClr val="lt1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89175" y="3194263"/>
            <a:ext cx="4478700" cy="450897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5"/>
          <p:cNvSpPr txBox="1"/>
          <p:nvPr/>
        </p:nvSpPr>
        <p:spPr>
          <a:xfrm>
            <a:off x="1022600" y="2823750"/>
            <a:ext cx="9707100" cy="50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B8D5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 checkers game that utilizes the command prompt in order to play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B8D5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player inputs a row number followed by a column letter to select </a:t>
            </a: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their</a:t>
            </a: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piece.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B8D5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player chooses where they would like to move the piece to on the </a:t>
            </a: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board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B8D5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 message is printed with the winning player announced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6"/>
          <p:cNvPicPr preferRelativeResize="0"/>
          <p:nvPr/>
        </p:nvPicPr>
        <p:blipFill rotWithShape="1">
          <a:blip r:embed="rId3">
            <a:alphaModFix/>
          </a:blip>
          <a:srcRect b="7819" l="0" r="0" t="7827"/>
          <a:stretch/>
        </p:blipFill>
        <p:spPr>
          <a:xfrm>
            <a:off x="0" y="0"/>
            <a:ext cx="18288001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6"/>
          <p:cNvSpPr txBox="1"/>
          <p:nvPr/>
        </p:nvSpPr>
        <p:spPr>
          <a:xfrm>
            <a:off x="817500" y="882875"/>
            <a:ext cx="12750900" cy="1847100"/>
          </a:xfrm>
          <a:prstGeom prst="rect">
            <a:avLst/>
          </a:prstGeom>
          <a:noFill/>
          <a:ln>
            <a:noFill/>
          </a:ln>
          <a:effectLst>
            <a:outerShdw blurRad="828675" rotWithShape="0" algn="bl" dir="1080000" dist="19050">
              <a:srgbClr val="6CE5E8">
                <a:alpha val="95000"/>
              </a:srgbClr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0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rPr>
              <a:t>Development Details</a:t>
            </a:r>
            <a:endParaRPr sz="12000">
              <a:solidFill>
                <a:schemeClr val="lt1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56" name="Google Shape;156;p16"/>
          <p:cNvSpPr txBox="1"/>
          <p:nvPr/>
        </p:nvSpPr>
        <p:spPr>
          <a:xfrm>
            <a:off x="907250" y="2729975"/>
            <a:ext cx="14932200" cy="3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Player Object:</a:t>
            </a:r>
            <a:endParaRPr b="1"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40B8D5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Alternating player turns (playerTurn).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B8D5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Handling user input and updating the board (userInput).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B8D5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Creating player pieces  (createPieces).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B8D5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Converting character to integer for columns (charToInt).</a:t>
            </a:r>
            <a:endParaRPr sz="3700">
              <a:solidFill>
                <a:schemeClr val="lt1"/>
              </a:solidFill>
            </a:endParaRPr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0574" y="6524825"/>
            <a:ext cx="7006875" cy="316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17"/>
          <p:cNvPicPr preferRelativeResize="0"/>
          <p:nvPr/>
        </p:nvPicPr>
        <p:blipFill rotWithShape="1">
          <a:blip r:embed="rId3">
            <a:alphaModFix/>
          </a:blip>
          <a:srcRect b="7819" l="0" r="0" t="7827"/>
          <a:stretch/>
        </p:blipFill>
        <p:spPr>
          <a:xfrm>
            <a:off x="0" y="0"/>
            <a:ext cx="18288001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7"/>
          <p:cNvSpPr txBox="1"/>
          <p:nvPr/>
        </p:nvSpPr>
        <p:spPr>
          <a:xfrm>
            <a:off x="817500" y="882875"/>
            <a:ext cx="12155700" cy="1847100"/>
          </a:xfrm>
          <a:prstGeom prst="rect">
            <a:avLst/>
          </a:prstGeom>
          <a:noFill/>
          <a:ln>
            <a:noFill/>
          </a:ln>
          <a:effectLst>
            <a:outerShdw blurRad="828675" rotWithShape="0" algn="bl" dir="1080000" dist="19050">
              <a:srgbClr val="6CE5E8">
                <a:alpha val="95000"/>
              </a:srgbClr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0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rPr>
              <a:t>Development Details</a:t>
            </a:r>
            <a:endParaRPr sz="12000">
              <a:solidFill>
                <a:schemeClr val="lt1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64" name="Google Shape;164;p17"/>
          <p:cNvSpPr txBox="1"/>
          <p:nvPr/>
        </p:nvSpPr>
        <p:spPr>
          <a:xfrm>
            <a:off x="1028225" y="2814750"/>
            <a:ext cx="132960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Piece Object:</a:t>
            </a:r>
            <a:endParaRPr b="1"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40B8D5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Returning the ID of a piece (returnID).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B8D5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Updating the position of a piece (updatePiece).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5" name="Google Shape;16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1750" y="5755522"/>
            <a:ext cx="14924500" cy="265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18"/>
          <p:cNvPicPr preferRelativeResize="0"/>
          <p:nvPr/>
        </p:nvPicPr>
        <p:blipFill rotWithShape="1">
          <a:blip r:embed="rId3">
            <a:alphaModFix/>
          </a:blip>
          <a:srcRect b="7819" l="0" r="0" t="7827"/>
          <a:stretch/>
        </p:blipFill>
        <p:spPr>
          <a:xfrm>
            <a:off x="0" y="0"/>
            <a:ext cx="18288001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8"/>
          <p:cNvSpPr txBox="1"/>
          <p:nvPr/>
        </p:nvSpPr>
        <p:spPr>
          <a:xfrm>
            <a:off x="817500" y="882875"/>
            <a:ext cx="12155700" cy="1847100"/>
          </a:xfrm>
          <a:prstGeom prst="rect">
            <a:avLst/>
          </a:prstGeom>
          <a:noFill/>
          <a:ln>
            <a:noFill/>
          </a:ln>
          <a:effectLst>
            <a:outerShdw blurRad="828675" rotWithShape="0" algn="bl" dir="1080000" dist="19050">
              <a:srgbClr val="6CE5E8">
                <a:alpha val="95000"/>
              </a:srgbClr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0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rPr>
              <a:t>Development Details</a:t>
            </a:r>
            <a:endParaRPr sz="12000">
              <a:solidFill>
                <a:schemeClr val="lt1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72" name="Google Shape;172;p18"/>
          <p:cNvSpPr txBox="1"/>
          <p:nvPr/>
        </p:nvSpPr>
        <p:spPr>
          <a:xfrm>
            <a:off x="1028225" y="2814750"/>
            <a:ext cx="13296000" cy="29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Board Object:</a:t>
            </a:r>
            <a:endParaRPr b="1"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40B8D5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Printing the board to the console (printBoard).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B8D5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Updating the position of pieces on the board (updateBoard).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B8D5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Removing a piece from the board (removePiece).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3" name="Google Shape;173;p18"/>
          <p:cNvPicPr preferRelativeResize="0"/>
          <p:nvPr/>
        </p:nvPicPr>
        <p:blipFill rotWithShape="1">
          <a:blip r:embed="rId4">
            <a:alphaModFix/>
          </a:blip>
          <a:srcRect b="0" l="941" r="951" t="0"/>
          <a:stretch/>
        </p:blipFill>
        <p:spPr>
          <a:xfrm>
            <a:off x="1935475" y="5983575"/>
            <a:ext cx="14417051" cy="1760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19"/>
          <p:cNvPicPr preferRelativeResize="0"/>
          <p:nvPr/>
        </p:nvPicPr>
        <p:blipFill rotWithShape="1">
          <a:blip r:embed="rId3">
            <a:alphaModFix/>
          </a:blip>
          <a:srcRect b="7819" l="0" r="0" t="7827"/>
          <a:stretch/>
        </p:blipFill>
        <p:spPr>
          <a:xfrm>
            <a:off x="0" y="0"/>
            <a:ext cx="18288001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9"/>
          <p:cNvSpPr txBox="1"/>
          <p:nvPr/>
        </p:nvSpPr>
        <p:spPr>
          <a:xfrm>
            <a:off x="746625" y="541800"/>
            <a:ext cx="14714400" cy="1847100"/>
          </a:xfrm>
          <a:prstGeom prst="rect">
            <a:avLst/>
          </a:prstGeom>
          <a:noFill/>
          <a:ln>
            <a:noFill/>
          </a:ln>
          <a:effectLst>
            <a:outerShdw blurRad="828675" rotWithShape="0" algn="bl" dir="1020000" dist="19050">
              <a:srgbClr val="6CE5E8">
                <a:alpha val="95000"/>
              </a:srgbClr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0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rPr>
              <a:t>Main Strength of the project</a:t>
            </a:r>
            <a:endParaRPr sz="12000">
              <a:solidFill>
                <a:schemeClr val="lt1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80" name="Google Shape;180;p19"/>
          <p:cNvSpPr txBox="1"/>
          <p:nvPr/>
        </p:nvSpPr>
        <p:spPr>
          <a:xfrm>
            <a:off x="746625" y="2555275"/>
            <a:ext cx="13296000" cy="51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For the user:</a:t>
            </a:r>
            <a:endParaRPr b="1"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40B8D5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board looks good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B8D5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simple inputs and instructions required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For </a:t>
            </a:r>
            <a:r>
              <a:rPr b="1"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</a:t>
            </a:r>
            <a:r>
              <a:rPr b="1"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coder:</a:t>
            </a:r>
            <a:endParaRPr b="1"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40B8D5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Every variable is important and keeps track of something specific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B8D5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Functions are called in a way that makes sense to update the respective variables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0"/>
          <p:cNvPicPr preferRelativeResize="0"/>
          <p:nvPr/>
        </p:nvPicPr>
        <p:blipFill rotWithShape="1">
          <a:blip r:embed="rId3">
            <a:alphaModFix/>
          </a:blip>
          <a:srcRect b="7819" l="0" r="0" t="7827"/>
          <a:stretch/>
        </p:blipFill>
        <p:spPr>
          <a:xfrm>
            <a:off x="0" y="0"/>
            <a:ext cx="18288001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0"/>
          <p:cNvSpPr txBox="1"/>
          <p:nvPr/>
        </p:nvSpPr>
        <p:spPr>
          <a:xfrm>
            <a:off x="1195125" y="706675"/>
            <a:ext cx="11686500" cy="1847100"/>
          </a:xfrm>
          <a:prstGeom prst="rect">
            <a:avLst/>
          </a:prstGeom>
          <a:noFill/>
          <a:ln>
            <a:noFill/>
          </a:ln>
          <a:effectLst>
            <a:outerShdw blurRad="828675" rotWithShape="0" algn="bl" dir="900000" dist="19050">
              <a:srgbClr val="6CE5E8">
                <a:alpha val="95000"/>
              </a:srgbClr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0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rPr>
              <a:t>Testing Phase</a:t>
            </a:r>
            <a:endParaRPr sz="12000">
              <a:solidFill>
                <a:schemeClr val="lt1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87" name="Google Shape;187;p20"/>
          <p:cNvSpPr txBox="1"/>
          <p:nvPr/>
        </p:nvSpPr>
        <p:spPr>
          <a:xfrm>
            <a:off x="1195125" y="2906025"/>
            <a:ext cx="13828800" cy="36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520700" lvl="0" marL="457200" rtl="0" algn="l">
              <a:spcBef>
                <a:spcPts val="0"/>
              </a:spcBef>
              <a:spcAft>
                <a:spcPts val="0"/>
              </a:spcAft>
              <a:buClr>
                <a:srgbClr val="1ABAE4"/>
              </a:buClr>
              <a:buSzPts val="46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Managing growing containers was a significant challenge during testing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Clr>
                <a:srgbClr val="1ABAE4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Keeping track of different variables for each object was also challenging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Clr>
                <a:srgbClr val="1ABAE4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Program was tested after each small addition to the code.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Clr>
                <a:srgbClr val="1ABAE4"/>
              </a:buClr>
              <a:buSzPts val="4000"/>
              <a:buFont typeface="Montserrat"/>
              <a:buChar char="●"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Testers' feedback played a crucial role in refining user experience.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1"/>
          <p:cNvPicPr preferRelativeResize="0"/>
          <p:nvPr/>
        </p:nvPicPr>
        <p:blipFill rotWithShape="1">
          <a:blip r:embed="rId3">
            <a:alphaModFix/>
          </a:blip>
          <a:srcRect b="7819" l="0" r="0" t="7827"/>
          <a:stretch/>
        </p:blipFill>
        <p:spPr>
          <a:xfrm>
            <a:off x="0" y="0"/>
            <a:ext cx="18288001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1"/>
          <p:cNvSpPr txBox="1"/>
          <p:nvPr/>
        </p:nvSpPr>
        <p:spPr>
          <a:xfrm>
            <a:off x="817500" y="882875"/>
            <a:ext cx="7115700" cy="1847100"/>
          </a:xfrm>
          <a:prstGeom prst="rect">
            <a:avLst/>
          </a:prstGeom>
          <a:noFill/>
          <a:ln>
            <a:noFill/>
          </a:ln>
          <a:effectLst>
            <a:outerShdw blurRad="828675" rotWithShape="0" algn="bl" dir="1080000" dist="19050">
              <a:srgbClr val="6CE5E8">
                <a:alpha val="95000"/>
              </a:srgbClr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0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rPr>
              <a:t>Project Demo</a:t>
            </a:r>
            <a:endParaRPr sz="12000">
              <a:solidFill>
                <a:schemeClr val="lt1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pic>
        <p:nvPicPr>
          <p:cNvPr id="194" name="Google Shape;194;p21" title="CS 301 Project Demo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73072" y="3218375"/>
            <a:ext cx="9941875" cy="542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